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50"/>
  </p:notesMasterIdLst>
  <p:sldIdLst>
    <p:sldId id="256" r:id="rId2"/>
    <p:sldId id="259" r:id="rId3"/>
    <p:sldId id="313" r:id="rId4"/>
    <p:sldId id="257" r:id="rId5"/>
    <p:sldId id="258" r:id="rId6"/>
    <p:sldId id="262" r:id="rId7"/>
    <p:sldId id="261" r:id="rId8"/>
    <p:sldId id="260" r:id="rId9"/>
    <p:sldId id="312" r:id="rId10"/>
    <p:sldId id="263" r:id="rId11"/>
    <p:sldId id="311" r:id="rId12"/>
    <p:sldId id="264" r:id="rId13"/>
    <p:sldId id="265" r:id="rId14"/>
    <p:sldId id="267" r:id="rId15"/>
    <p:sldId id="304" r:id="rId16"/>
    <p:sldId id="288" r:id="rId17"/>
    <p:sldId id="282" r:id="rId18"/>
    <p:sldId id="290" r:id="rId19"/>
    <p:sldId id="292" r:id="rId20"/>
    <p:sldId id="287" r:id="rId21"/>
    <p:sldId id="281" r:id="rId22"/>
    <p:sldId id="276" r:id="rId23"/>
    <p:sldId id="275" r:id="rId24"/>
    <p:sldId id="277" r:id="rId25"/>
    <p:sldId id="295" r:id="rId26"/>
    <p:sldId id="293" r:id="rId27"/>
    <p:sldId id="298" r:id="rId28"/>
    <p:sldId id="299" r:id="rId29"/>
    <p:sldId id="308" r:id="rId30"/>
    <p:sldId id="300" r:id="rId31"/>
    <p:sldId id="305" r:id="rId32"/>
    <p:sldId id="302" r:id="rId33"/>
    <p:sldId id="303" r:id="rId34"/>
    <p:sldId id="297" r:id="rId35"/>
    <p:sldId id="271" r:id="rId36"/>
    <p:sldId id="269" r:id="rId37"/>
    <p:sldId id="283" r:id="rId38"/>
    <p:sldId id="279" r:id="rId39"/>
    <p:sldId id="306" r:id="rId40"/>
    <p:sldId id="307" r:id="rId41"/>
    <p:sldId id="285" r:id="rId42"/>
    <p:sldId id="284" r:id="rId43"/>
    <p:sldId id="296" r:id="rId44"/>
    <p:sldId id="268" r:id="rId45"/>
    <p:sldId id="274" r:id="rId46"/>
    <p:sldId id="273" r:id="rId47"/>
    <p:sldId id="280" r:id="rId48"/>
    <p:sldId id="310" r:id="rId49"/>
  </p:sldIdLst>
  <p:sldSz cx="11887200" cy="8686800"/>
  <p:notesSz cx="9601200" cy="731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8000"/>
    <a:srgbClr val="33CC33"/>
    <a:srgbClr val="95138C"/>
    <a:srgbClr val="DE1C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51" autoAdjust="0"/>
    <p:restoredTop sz="94696" autoAdjust="0"/>
  </p:normalViewPr>
  <p:slideViewPr>
    <p:cSldViewPr snapToGrid="0">
      <p:cViewPr varScale="1">
        <p:scale>
          <a:sx n="83" d="100"/>
          <a:sy n="83" d="100"/>
        </p:scale>
        <p:origin x="990" y="90"/>
      </p:cViewPr>
      <p:guideLst>
        <p:guide orient="horz" pos="2736"/>
        <p:guide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1786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838" cy="366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775" y="0"/>
            <a:ext cx="4160838" cy="366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D9DAD-1BF5-43E7-BA27-F22ED7C427D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11500" y="914400"/>
            <a:ext cx="337820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438" y="3521075"/>
            <a:ext cx="7680325" cy="28797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488"/>
            <a:ext cx="4160838" cy="366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775" y="6948488"/>
            <a:ext cx="4160838" cy="366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2EA14-12A3-44A8-8D16-CC4D04A9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2EA14-12A3-44A8-8D16-CC4D04A9FE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96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006" y="-10726"/>
            <a:ext cx="11920745" cy="8708251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774" y="3045743"/>
            <a:ext cx="7574735" cy="2085316"/>
          </a:xfrm>
        </p:spPr>
        <p:txBody>
          <a:bodyPr anchor="b">
            <a:noAutofit/>
          </a:bodyPr>
          <a:lstStyle>
            <a:lvl1pPr algn="r">
              <a:defRPr sz="684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9774" y="5131057"/>
            <a:ext cx="7574735" cy="1389405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79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8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7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6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3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3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0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72160"/>
            <a:ext cx="8252028" cy="4311227"/>
          </a:xfrm>
        </p:spPr>
        <p:txBody>
          <a:bodyPr anchor="ctr">
            <a:normAutofit/>
          </a:bodyPr>
          <a:lstStyle>
            <a:lvl1pPr algn="l">
              <a:defRPr sz="557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80" y="5662507"/>
            <a:ext cx="8252028" cy="1989885"/>
          </a:xfrm>
        </p:spPr>
        <p:txBody>
          <a:bodyPr anchor="ctr">
            <a:normAutofit/>
          </a:bodyPr>
          <a:lstStyle>
            <a:lvl1pPr marL="0" indent="0" algn="l">
              <a:buNone/>
              <a:defRPr sz="228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9135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158270" indent="0">
              <a:buNone/>
              <a:defRPr sz="2027">
                <a:solidFill>
                  <a:schemeClr val="tx1">
                    <a:tint val="75000"/>
                  </a:schemeClr>
                </a:solidFill>
              </a:defRPr>
            </a:lvl3pPr>
            <a:lvl4pPr marL="173740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4pPr>
            <a:lvl5pPr marL="231654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5pPr>
            <a:lvl6pPr marL="289567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6pPr>
            <a:lvl7pPr marL="347481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7pPr>
            <a:lvl8pPr marL="4053947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8pPr>
            <a:lvl9pPr marL="4633082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29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350" y="772160"/>
            <a:ext cx="7893837" cy="3828627"/>
          </a:xfrm>
        </p:spPr>
        <p:txBody>
          <a:bodyPr anchor="ctr">
            <a:normAutofit/>
          </a:bodyPr>
          <a:lstStyle>
            <a:lvl1pPr algn="l">
              <a:defRPr sz="557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31396" y="4600787"/>
            <a:ext cx="7045745" cy="4826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02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79135" indent="0">
              <a:buFontTx/>
              <a:buNone/>
              <a:defRPr/>
            </a:lvl2pPr>
            <a:lvl3pPr marL="1158270" indent="0">
              <a:buFontTx/>
              <a:buNone/>
              <a:defRPr/>
            </a:lvl3pPr>
            <a:lvl4pPr marL="1737406" indent="0">
              <a:buFontTx/>
              <a:buNone/>
              <a:defRPr/>
            </a:lvl4pPr>
            <a:lvl5pPr marL="231654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78" y="5662507"/>
            <a:ext cx="8252030" cy="1989885"/>
          </a:xfrm>
        </p:spPr>
        <p:txBody>
          <a:bodyPr anchor="ctr">
            <a:normAutofit/>
          </a:bodyPr>
          <a:lstStyle>
            <a:lvl1pPr marL="0" indent="0" algn="l">
              <a:buNone/>
              <a:defRPr sz="228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9135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158270" indent="0">
              <a:buNone/>
              <a:defRPr sz="2027">
                <a:solidFill>
                  <a:schemeClr val="tx1">
                    <a:tint val="75000"/>
                  </a:schemeClr>
                </a:solidFill>
              </a:defRPr>
            </a:lvl3pPr>
            <a:lvl4pPr marL="173740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4pPr>
            <a:lvl5pPr marL="231654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5pPr>
            <a:lvl6pPr marL="289567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6pPr>
            <a:lvl7pPr marL="347481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7pPr>
            <a:lvl8pPr marL="4053947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8pPr>
            <a:lvl9pPr marL="4633082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7525" y="1001146"/>
            <a:ext cx="594515" cy="740716"/>
          </a:xfrm>
          <a:prstGeom prst="rect">
            <a:avLst/>
          </a:prstGeom>
        </p:spPr>
        <p:txBody>
          <a:bodyPr vert="horz" lIns="115824" tIns="57912" rIns="115824" bIns="57912" rtlCol="0" anchor="ctr">
            <a:noAutofit/>
          </a:bodyPr>
          <a:lstStyle/>
          <a:p>
            <a:pPr lvl="0"/>
            <a:r>
              <a:rPr lang="en-US" sz="101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72009" y="3656304"/>
            <a:ext cx="594515" cy="740716"/>
          </a:xfrm>
          <a:prstGeom prst="rect">
            <a:avLst/>
          </a:prstGeom>
        </p:spPr>
        <p:txBody>
          <a:bodyPr vert="horz" lIns="115824" tIns="57912" rIns="115824" bIns="57912" rtlCol="0" anchor="ctr">
            <a:noAutofit/>
          </a:bodyPr>
          <a:lstStyle/>
          <a:p>
            <a:pPr lvl="0"/>
            <a:r>
              <a:rPr lang="en-US" sz="101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2998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8" y="2447185"/>
            <a:ext cx="8252030" cy="3287583"/>
          </a:xfrm>
        </p:spPr>
        <p:txBody>
          <a:bodyPr anchor="b">
            <a:normAutofit/>
          </a:bodyPr>
          <a:lstStyle>
            <a:lvl1pPr algn="l">
              <a:defRPr sz="557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78" y="5734768"/>
            <a:ext cx="8252030" cy="1917624"/>
          </a:xfrm>
        </p:spPr>
        <p:txBody>
          <a:bodyPr anchor="t">
            <a:normAutofit/>
          </a:bodyPr>
          <a:lstStyle>
            <a:lvl1pPr marL="0" indent="0" algn="l">
              <a:buNone/>
              <a:defRPr sz="228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9135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158270" indent="0">
              <a:buNone/>
              <a:defRPr sz="2027">
                <a:solidFill>
                  <a:schemeClr val="tx1">
                    <a:tint val="75000"/>
                  </a:schemeClr>
                </a:solidFill>
              </a:defRPr>
            </a:lvl3pPr>
            <a:lvl4pPr marL="173740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4pPr>
            <a:lvl5pPr marL="231654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5pPr>
            <a:lvl6pPr marL="289567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6pPr>
            <a:lvl7pPr marL="347481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7pPr>
            <a:lvl8pPr marL="4053947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8pPr>
            <a:lvl9pPr marL="4633082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89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350" y="772160"/>
            <a:ext cx="7893837" cy="3828627"/>
          </a:xfrm>
        </p:spPr>
        <p:txBody>
          <a:bodyPr anchor="ctr">
            <a:normAutofit/>
          </a:bodyPr>
          <a:lstStyle>
            <a:lvl1pPr algn="l">
              <a:defRPr sz="557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92476" y="5083387"/>
            <a:ext cx="8252031" cy="6513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0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9135" indent="0">
              <a:buFontTx/>
              <a:buNone/>
              <a:defRPr/>
            </a:lvl2pPr>
            <a:lvl3pPr marL="1158270" indent="0">
              <a:buFontTx/>
              <a:buNone/>
              <a:defRPr/>
            </a:lvl3pPr>
            <a:lvl4pPr marL="1737406" indent="0">
              <a:buFontTx/>
              <a:buNone/>
              <a:defRPr/>
            </a:lvl4pPr>
            <a:lvl5pPr marL="231654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78" y="5734768"/>
            <a:ext cx="8252030" cy="1917624"/>
          </a:xfrm>
        </p:spPr>
        <p:txBody>
          <a:bodyPr anchor="t">
            <a:normAutofit/>
          </a:bodyPr>
          <a:lstStyle>
            <a:lvl1pPr marL="0" indent="0" algn="l">
              <a:buNone/>
              <a:defRPr sz="228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79135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158270" indent="0">
              <a:buNone/>
              <a:defRPr sz="2027">
                <a:solidFill>
                  <a:schemeClr val="tx1">
                    <a:tint val="75000"/>
                  </a:schemeClr>
                </a:solidFill>
              </a:defRPr>
            </a:lvl3pPr>
            <a:lvl4pPr marL="173740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4pPr>
            <a:lvl5pPr marL="231654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5pPr>
            <a:lvl6pPr marL="289567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6pPr>
            <a:lvl7pPr marL="347481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7pPr>
            <a:lvl8pPr marL="4053947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8pPr>
            <a:lvl9pPr marL="4633082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7525" y="1001146"/>
            <a:ext cx="594515" cy="740716"/>
          </a:xfrm>
          <a:prstGeom prst="rect">
            <a:avLst/>
          </a:prstGeom>
        </p:spPr>
        <p:txBody>
          <a:bodyPr vert="horz" lIns="115824" tIns="57912" rIns="115824" bIns="57912" rtlCol="0" anchor="ctr">
            <a:noAutofit/>
          </a:bodyPr>
          <a:lstStyle/>
          <a:p>
            <a:pPr lvl="0"/>
            <a:r>
              <a:rPr lang="en-US" sz="101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72009" y="3656304"/>
            <a:ext cx="594515" cy="740716"/>
          </a:xfrm>
          <a:prstGeom prst="rect">
            <a:avLst/>
          </a:prstGeom>
        </p:spPr>
        <p:txBody>
          <a:bodyPr vert="horz" lIns="115824" tIns="57912" rIns="115824" bIns="57912" rtlCol="0" anchor="ctr">
            <a:noAutofit/>
          </a:bodyPr>
          <a:lstStyle/>
          <a:p>
            <a:pPr lvl="0"/>
            <a:r>
              <a:rPr lang="en-US" sz="1013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694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603" y="772160"/>
            <a:ext cx="8243905" cy="3828627"/>
          </a:xfrm>
        </p:spPr>
        <p:txBody>
          <a:bodyPr anchor="ctr">
            <a:normAutofit/>
          </a:bodyPr>
          <a:lstStyle>
            <a:lvl1pPr algn="l">
              <a:defRPr sz="557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92476" y="5083387"/>
            <a:ext cx="8252031" cy="6513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040">
                <a:solidFill>
                  <a:schemeClr val="accent1"/>
                </a:solidFill>
              </a:defRPr>
            </a:lvl1pPr>
            <a:lvl2pPr marL="579135" indent="0">
              <a:buFontTx/>
              <a:buNone/>
              <a:defRPr/>
            </a:lvl2pPr>
            <a:lvl3pPr marL="1158270" indent="0">
              <a:buFontTx/>
              <a:buNone/>
              <a:defRPr/>
            </a:lvl3pPr>
            <a:lvl4pPr marL="1737406" indent="0">
              <a:buFontTx/>
              <a:buNone/>
              <a:defRPr/>
            </a:lvl4pPr>
            <a:lvl5pPr marL="231654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78" y="5734768"/>
            <a:ext cx="8252030" cy="1917624"/>
          </a:xfrm>
        </p:spPr>
        <p:txBody>
          <a:bodyPr anchor="t">
            <a:normAutofit/>
          </a:bodyPr>
          <a:lstStyle>
            <a:lvl1pPr marL="0" indent="0" algn="l">
              <a:buNone/>
              <a:defRPr sz="228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79135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158270" indent="0">
              <a:buNone/>
              <a:defRPr sz="2027">
                <a:solidFill>
                  <a:schemeClr val="tx1">
                    <a:tint val="75000"/>
                  </a:schemeClr>
                </a:solidFill>
              </a:defRPr>
            </a:lvl3pPr>
            <a:lvl4pPr marL="173740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4pPr>
            <a:lvl5pPr marL="231654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5pPr>
            <a:lvl6pPr marL="289567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6pPr>
            <a:lvl7pPr marL="347481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7pPr>
            <a:lvl8pPr marL="4053947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8pPr>
            <a:lvl9pPr marL="4633082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7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38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0505" y="772161"/>
            <a:ext cx="1272456" cy="665183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79" y="772161"/>
            <a:ext cx="6753534" cy="665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46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8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8" y="3421100"/>
            <a:ext cx="8252030" cy="2313669"/>
          </a:xfrm>
        </p:spPr>
        <p:txBody>
          <a:bodyPr anchor="b"/>
          <a:lstStyle>
            <a:lvl1pPr algn="l">
              <a:defRPr sz="50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78" y="5734767"/>
            <a:ext cx="8252030" cy="1089840"/>
          </a:xfrm>
        </p:spPr>
        <p:txBody>
          <a:bodyPr anchor="t"/>
          <a:lstStyle>
            <a:lvl1pPr marL="0" indent="0" algn="l">
              <a:buNone/>
              <a:defRPr sz="25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79135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158270" indent="0">
              <a:buNone/>
              <a:defRPr sz="2027">
                <a:solidFill>
                  <a:schemeClr val="tx1">
                    <a:tint val="75000"/>
                  </a:schemeClr>
                </a:solidFill>
              </a:defRPr>
            </a:lvl3pPr>
            <a:lvl4pPr marL="173740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4pPr>
            <a:lvl5pPr marL="231654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5pPr>
            <a:lvl6pPr marL="2895676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6pPr>
            <a:lvl7pPr marL="347481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7pPr>
            <a:lvl8pPr marL="4053947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8pPr>
            <a:lvl9pPr marL="4633082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72160"/>
            <a:ext cx="8252028" cy="1673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481" y="2736746"/>
            <a:ext cx="4014542" cy="4915645"/>
          </a:xfrm>
        </p:spPr>
        <p:txBody>
          <a:bodyPr>
            <a:normAutofit/>
          </a:bodyPr>
          <a:lstStyle>
            <a:lvl1pPr>
              <a:defRPr sz="2280"/>
            </a:lvl1pPr>
            <a:lvl2pPr>
              <a:defRPr sz="2027"/>
            </a:lvl2pPr>
            <a:lvl3pPr>
              <a:defRPr sz="1773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965" y="2736748"/>
            <a:ext cx="4014543" cy="4915646"/>
          </a:xfrm>
        </p:spPr>
        <p:txBody>
          <a:bodyPr>
            <a:normAutofit/>
          </a:bodyPr>
          <a:lstStyle>
            <a:lvl1pPr>
              <a:defRPr sz="2280"/>
            </a:lvl1pPr>
            <a:lvl2pPr>
              <a:defRPr sz="2027"/>
            </a:lvl2pPr>
            <a:lvl3pPr>
              <a:defRPr sz="1773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4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772160"/>
            <a:ext cx="8252027" cy="16730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79" y="2737245"/>
            <a:ext cx="4017874" cy="729932"/>
          </a:xfrm>
        </p:spPr>
        <p:txBody>
          <a:bodyPr anchor="b">
            <a:noAutofit/>
          </a:bodyPr>
          <a:lstStyle>
            <a:lvl1pPr marL="0" indent="0">
              <a:buNone/>
              <a:defRPr sz="3040" b="0"/>
            </a:lvl1pPr>
            <a:lvl2pPr marL="579135" indent="0">
              <a:buNone/>
              <a:defRPr sz="2533" b="1"/>
            </a:lvl2pPr>
            <a:lvl3pPr marL="1158270" indent="0">
              <a:buNone/>
              <a:defRPr sz="2280" b="1"/>
            </a:lvl3pPr>
            <a:lvl4pPr marL="1737406" indent="0">
              <a:buNone/>
              <a:defRPr sz="2027" b="1"/>
            </a:lvl4pPr>
            <a:lvl5pPr marL="2316541" indent="0">
              <a:buNone/>
              <a:defRPr sz="2027" b="1"/>
            </a:lvl5pPr>
            <a:lvl6pPr marL="2895676" indent="0">
              <a:buNone/>
              <a:defRPr sz="2027" b="1"/>
            </a:lvl6pPr>
            <a:lvl7pPr marL="3474811" indent="0">
              <a:buNone/>
              <a:defRPr sz="2027" b="1"/>
            </a:lvl7pPr>
            <a:lvl8pPr marL="4053947" indent="0">
              <a:buNone/>
              <a:defRPr sz="2027" b="1"/>
            </a:lvl8pPr>
            <a:lvl9pPr marL="4633082" indent="0">
              <a:buNone/>
              <a:defRPr sz="20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79" y="3467179"/>
            <a:ext cx="4017874" cy="418521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6632" y="2737245"/>
            <a:ext cx="4017874" cy="729932"/>
          </a:xfrm>
        </p:spPr>
        <p:txBody>
          <a:bodyPr anchor="b">
            <a:noAutofit/>
          </a:bodyPr>
          <a:lstStyle>
            <a:lvl1pPr marL="0" indent="0">
              <a:buNone/>
              <a:defRPr sz="3040" b="0"/>
            </a:lvl1pPr>
            <a:lvl2pPr marL="579135" indent="0">
              <a:buNone/>
              <a:defRPr sz="2533" b="1"/>
            </a:lvl2pPr>
            <a:lvl3pPr marL="1158270" indent="0">
              <a:buNone/>
              <a:defRPr sz="2280" b="1"/>
            </a:lvl3pPr>
            <a:lvl4pPr marL="1737406" indent="0">
              <a:buNone/>
              <a:defRPr sz="2027" b="1"/>
            </a:lvl4pPr>
            <a:lvl5pPr marL="2316541" indent="0">
              <a:buNone/>
              <a:defRPr sz="2027" b="1"/>
            </a:lvl5pPr>
            <a:lvl6pPr marL="2895676" indent="0">
              <a:buNone/>
              <a:defRPr sz="2027" b="1"/>
            </a:lvl6pPr>
            <a:lvl7pPr marL="3474811" indent="0">
              <a:buNone/>
              <a:defRPr sz="2027" b="1"/>
            </a:lvl7pPr>
            <a:lvl8pPr marL="4053947" indent="0">
              <a:buNone/>
              <a:defRPr sz="2027" b="1"/>
            </a:lvl8pPr>
            <a:lvl9pPr marL="4633082" indent="0">
              <a:buNone/>
              <a:defRPr sz="20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6632" y="3467179"/>
            <a:ext cx="4017874" cy="418521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3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772160"/>
            <a:ext cx="8252028" cy="1673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1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1898232"/>
            <a:ext cx="3627237" cy="1619390"/>
          </a:xfrm>
        </p:spPr>
        <p:txBody>
          <a:bodyPr anchor="b">
            <a:normAutofit/>
          </a:bodyPr>
          <a:lstStyle>
            <a:lvl1pPr>
              <a:defRPr sz="2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2658" y="652239"/>
            <a:ext cx="4401848" cy="700015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79" y="3517622"/>
            <a:ext cx="3627237" cy="3273635"/>
          </a:xfrm>
        </p:spPr>
        <p:txBody>
          <a:bodyPr>
            <a:normAutofit/>
          </a:bodyPr>
          <a:lstStyle>
            <a:lvl1pPr marL="0" indent="0">
              <a:buNone/>
              <a:defRPr sz="1773"/>
            </a:lvl1pPr>
            <a:lvl2pPr marL="434351" indent="0">
              <a:buNone/>
              <a:defRPr sz="1330"/>
            </a:lvl2pPr>
            <a:lvl3pPr marL="868703" indent="0">
              <a:buNone/>
              <a:defRPr sz="1140"/>
            </a:lvl3pPr>
            <a:lvl4pPr marL="1303054" indent="0">
              <a:buNone/>
              <a:defRPr sz="950"/>
            </a:lvl4pPr>
            <a:lvl5pPr marL="1737406" indent="0">
              <a:buNone/>
              <a:defRPr sz="950"/>
            </a:lvl5pPr>
            <a:lvl6pPr marL="2171757" indent="0">
              <a:buNone/>
              <a:defRPr sz="950"/>
            </a:lvl6pPr>
            <a:lvl7pPr marL="2606109" indent="0">
              <a:buNone/>
              <a:defRPr sz="950"/>
            </a:lvl7pPr>
            <a:lvl8pPr marL="3040460" indent="0">
              <a:buNone/>
              <a:defRPr sz="950"/>
            </a:lvl8pPr>
            <a:lvl9pPr marL="3474811" indent="0">
              <a:buNone/>
              <a:defRPr sz="9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6080760"/>
            <a:ext cx="8252028" cy="717868"/>
          </a:xfrm>
        </p:spPr>
        <p:txBody>
          <a:bodyPr anchor="b">
            <a:normAutofit/>
          </a:bodyPr>
          <a:lstStyle>
            <a:lvl1pPr algn="l">
              <a:defRPr sz="304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2479" y="772160"/>
            <a:ext cx="8252028" cy="4871243"/>
          </a:xfrm>
        </p:spPr>
        <p:txBody>
          <a:bodyPr anchor="t">
            <a:normAutofit/>
          </a:bodyPr>
          <a:lstStyle>
            <a:lvl1pPr marL="0" indent="0" algn="ctr">
              <a:buNone/>
              <a:defRPr sz="2027"/>
            </a:lvl1pPr>
            <a:lvl2pPr marL="579135" indent="0">
              <a:buNone/>
              <a:defRPr sz="2027"/>
            </a:lvl2pPr>
            <a:lvl3pPr marL="1158270" indent="0">
              <a:buNone/>
              <a:defRPr sz="2027"/>
            </a:lvl3pPr>
            <a:lvl4pPr marL="1737406" indent="0">
              <a:buNone/>
              <a:defRPr sz="2027"/>
            </a:lvl4pPr>
            <a:lvl5pPr marL="2316541" indent="0">
              <a:buNone/>
              <a:defRPr sz="2027"/>
            </a:lvl5pPr>
            <a:lvl6pPr marL="2895676" indent="0">
              <a:buNone/>
              <a:defRPr sz="2027"/>
            </a:lvl6pPr>
            <a:lvl7pPr marL="3474811" indent="0">
              <a:buNone/>
              <a:defRPr sz="2027"/>
            </a:lvl7pPr>
            <a:lvl8pPr marL="4053947" indent="0">
              <a:buNone/>
              <a:defRPr sz="2027"/>
            </a:lvl8pPr>
            <a:lvl9pPr marL="4633082" indent="0">
              <a:buNone/>
              <a:defRPr sz="202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79" y="6798628"/>
            <a:ext cx="8252028" cy="853764"/>
          </a:xfrm>
        </p:spPr>
        <p:txBody>
          <a:bodyPr>
            <a:normAutofit/>
          </a:bodyPr>
          <a:lstStyle>
            <a:lvl1pPr marL="0" indent="0">
              <a:buNone/>
              <a:defRPr sz="1520"/>
            </a:lvl1pPr>
            <a:lvl2pPr marL="579135" indent="0">
              <a:buNone/>
              <a:defRPr sz="1520"/>
            </a:lvl2pPr>
            <a:lvl3pPr marL="1158270" indent="0">
              <a:buNone/>
              <a:defRPr sz="1267"/>
            </a:lvl3pPr>
            <a:lvl4pPr marL="1737406" indent="0">
              <a:buNone/>
              <a:defRPr sz="1140"/>
            </a:lvl4pPr>
            <a:lvl5pPr marL="2316541" indent="0">
              <a:buNone/>
              <a:defRPr sz="1140"/>
            </a:lvl5pPr>
            <a:lvl6pPr marL="2895676" indent="0">
              <a:buNone/>
              <a:defRPr sz="1140"/>
            </a:lvl6pPr>
            <a:lvl7pPr marL="3474811" indent="0">
              <a:buNone/>
              <a:defRPr sz="1140"/>
            </a:lvl7pPr>
            <a:lvl8pPr marL="4053947" indent="0">
              <a:buNone/>
              <a:defRPr sz="1140"/>
            </a:lvl8pPr>
            <a:lvl9pPr marL="4633082" indent="0">
              <a:buNone/>
              <a:defRPr sz="114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7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007" y="-10726"/>
            <a:ext cx="11920747" cy="8708251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479" y="772160"/>
            <a:ext cx="8252027" cy="16730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79" y="2736748"/>
            <a:ext cx="8252028" cy="4915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26835" y="7652394"/>
            <a:ext cx="889372" cy="462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05F73-C886-4A68-BCC9-19C78464FE5A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79" y="7652394"/>
            <a:ext cx="6009865" cy="462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8079" y="7652394"/>
            <a:ext cx="666429" cy="462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accent1"/>
                </a:solidFill>
              </a:defRPr>
            </a:lvl1pPr>
          </a:lstStyle>
          <a:p>
            <a:fld id="{5FEA9DFB-13A2-4657-BAD7-A41BE39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8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579135" rtl="0" eaLnBrk="1" latinLnBrk="0" hangingPunct="1">
        <a:spcBef>
          <a:spcPct val="0"/>
        </a:spcBef>
        <a:buNone/>
        <a:defRPr sz="456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34351" indent="-434351" algn="l" defTabSz="579135" rtl="0" eaLnBrk="1" latinLnBrk="0" hangingPunct="1">
        <a:spcBef>
          <a:spcPts val="12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41095" indent="-361960" algn="l" defTabSz="579135" rtl="0" eaLnBrk="1" latinLnBrk="0" hangingPunct="1">
        <a:spcBef>
          <a:spcPts val="12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2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447838" indent="-289568" algn="l" defTabSz="579135" rtl="0" eaLnBrk="1" latinLnBrk="0" hangingPunct="1">
        <a:spcBef>
          <a:spcPts val="12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7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026973" indent="-289568" algn="l" defTabSz="579135" rtl="0" eaLnBrk="1" latinLnBrk="0" hangingPunct="1">
        <a:spcBef>
          <a:spcPts val="12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606109" indent="-289568" algn="l" defTabSz="579135" rtl="0" eaLnBrk="1" latinLnBrk="0" hangingPunct="1">
        <a:spcBef>
          <a:spcPts val="12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185244" indent="-289568" algn="l" defTabSz="579135" rtl="0" eaLnBrk="1" latinLnBrk="0" hangingPunct="1">
        <a:spcBef>
          <a:spcPts val="12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764379" indent="-289568" algn="l" defTabSz="579135" rtl="0" eaLnBrk="1" latinLnBrk="0" hangingPunct="1">
        <a:spcBef>
          <a:spcPts val="12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343514" indent="-289568" algn="l" defTabSz="579135" rtl="0" eaLnBrk="1" latinLnBrk="0" hangingPunct="1">
        <a:spcBef>
          <a:spcPts val="12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922650" indent="-289568" algn="l" defTabSz="579135" rtl="0" eaLnBrk="1" latinLnBrk="0" hangingPunct="1">
        <a:spcBef>
          <a:spcPts val="126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9135" rtl="0" eaLnBrk="1" latinLnBrk="0" hangingPunct="1">
        <a:defRPr sz="2280" kern="1200">
          <a:solidFill>
            <a:schemeClr val="tx1"/>
          </a:solidFill>
          <a:latin typeface="+mn-lt"/>
          <a:ea typeface="+mn-ea"/>
          <a:cs typeface="+mn-cs"/>
        </a:defRPr>
      </a:lvl1pPr>
      <a:lvl2pPr marL="579135" algn="l" defTabSz="579135" rtl="0" eaLnBrk="1" latinLnBrk="0" hangingPunct="1">
        <a:defRPr sz="2280" kern="1200">
          <a:solidFill>
            <a:schemeClr val="tx1"/>
          </a:solidFill>
          <a:latin typeface="+mn-lt"/>
          <a:ea typeface="+mn-ea"/>
          <a:cs typeface="+mn-cs"/>
        </a:defRPr>
      </a:lvl2pPr>
      <a:lvl3pPr marL="1158270" algn="l" defTabSz="579135" rtl="0" eaLnBrk="1" latinLnBrk="0" hangingPunct="1"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737406" algn="l" defTabSz="579135" rtl="0" eaLnBrk="1" latinLnBrk="0" hangingPunct="1"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16541" algn="l" defTabSz="579135" rtl="0" eaLnBrk="1" latinLnBrk="0" hangingPunct="1"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95676" algn="l" defTabSz="579135" rtl="0" eaLnBrk="1" latinLnBrk="0" hangingPunct="1"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474811" algn="l" defTabSz="579135" rtl="0" eaLnBrk="1" latinLnBrk="0" hangingPunct="1"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4053947" algn="l" defTabSz="579135" rtl="0" eaLnBrk="1" latinLnBrk="0" hangingPunct="1"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633082" algn="l" defTabSz="579135" rtl="0" eaLnBrk="1" latinLnBrk="0" hangingPunct="1"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10492" y="5004084"/>
            <a:ext cx="10509044" cy="1188721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640" y="5806360"/>
            <a:ext cx="10509044" cy="1316279"/>
          </a:xfrm>
        </p:spPr>
        <p:txBody>
          <a:bodyPr>
            <a:normAutofit/>
          </a:bodyPr>
          <a:lstStyle/>
          <a:p>
            <a:pPr algn="ctr"/>
            <a:r>
              <a:rPr lang="en-US" sz="576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Women Empowerment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66" y="619551"/>
            <a:ext cx="5371135" cy="478567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-287429" y="6016824"/>
            <a:ext cx="5779592" cy="2211629"/>
          </a:xfrm>
          <a:prstGeom prst="rect">
            <a:avLst/>
          </a:prstGeom>
        </p:spPr>
        <p:txBody>
          <a:bodyPr vert="horz" lIns="109728" tIns="54864" rIns="109728" bIns="54864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60" b="1" dirty="0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pic>
        <p:nvPicPr>
          <p:cNvPr id="5" name="nature-walk-124997">
            <a:hlinkClick r:id="" action="ppaction://media"/>
            <a:extLst>
              <a:ext uri="{FF2B5EF4-FFF2-40B4-BE49-F238E27FC236}">
                <a16:creationId xmlns:a16="http://schemas.microsoft.com/office/drawing/2014/main" id="{B1B389B5-AA14-ED62-15DA-E7211AE5A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7923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20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7000">
        <p15:prstTrans prst="curtains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4911" y="278535"/>
            <a:ext cx="12942918" cy="92291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Tailoring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0" y="1369611"/>
            <a:ext cx="6162085" cy="375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646063-D859-4918-A515-B4ECB1724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0" y="5005000"/>
            <a:ext cx="6290214" cy="353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7B7976-6DC7-4A2F-BFD4-3BF092D61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34" y="1369611"/>
            <a:ext cx="3317003" cy="719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71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408" y="473288"/>
            <a:ext cx="12942918" cy="92291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Tailoring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646063-D859-4918-A515-B4ECB1724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61" y="1742859"/>
            <a:ext cx="8627536" cy="6470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633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eelOff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1625" y="195750"/>
            <a:ext cx="10316002" cy="10101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First Aid &amp; CPR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Ayurveda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25" y="1681323"/>
            <a:ext cx="4332565" cy="361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DDF094-6CB5-4FC3-A130-950594268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1" y="1595790"/>
            <a:ext cx="6203556" cy="3697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C6B56-3238-4A7C-BBB0-E3F197D55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1" y="5383567"/>
            <a:ext cx="5265151" cy="2961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04E288-FC02-47FE-9C92-B6631BBB6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13" y="5383567"/>
            <a:ext cx="5265151" cy="2961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250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ageCurlDouble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33" y="97966"/>
            <a:ext cx="11299399" cy="12144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009900"/>
                </a:solidFill>
                <a:latin typeface="Cooper Black" panose="0208090404030B020404" pitchFamily="18" charset="0"/>
              </a:rPr>
              <a:t>Home Nursing</a:t>
            </a:r>
            <a:br>
              <a:rPr lang="en-US" sz="4800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sz="4800" dirty="0">
                <a:solidFill>
                  <a:srgbClr val="009900"/>
                </a:solidFill>
                <a:latin typeface="Cooper Black" panose="0208090404030B020404" pitchFamily="18" charset="0"/>
              </a:rPr>
              <a:t>Bedside Assistants</a:t>
            </a:r>
            <a:endParaRPr lang="en-US" sz="4800" dirty="0">
              <a:solidFill>
                <a:srgbClr val="0099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72" y="1853434"/>
            <a:ext cx="5080551" cy="351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21BC4-A3C6-4D80-8292-28B5EE155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34" y="1826191"/>
            <a:ext cx="4755587" cy="356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369A2-E5BE-4FE7-B7E6-D22ED044BA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88" y="5349044"/>
            <a:ext cx="5006635" cy="3337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4C68B-BC33-4F91-9ED1-333C34CB09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34" y="5338396"/>
            <a:ext cx="4885498" cy="325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27253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599" y="424635"/>
            <a:ext cx="10316002" cy="841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Arts &amp; Culture</a:t>
            </a:r>
            <a:endParaRPr lang="en-US" dirty="0">
              <a:solidFill>
                <a:srgbClr val="0099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" y="1624884"/>
            <a:ext cx="4398318" cy="329873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41" y="1651429"/>
            <a:ext cx="4097654" cy="318333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7DE07-BD10-4289-AF8A-167FF6752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03" y="4963426"/>
            <a:ext cx="4676985" cy="341632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54857-1709-4BCE-B556-BBD0F1A9B1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" y="4963426"/>
            <a:ext cx="5864426" cy="341632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801694-B55C-4D2C-8FE7-313DC21DF775}"/>
              </a:ext>
            </a:extLst>
          </p:cNvPr>
          <p:cNvSpPr txBox="1"/>
          <p:nvPr/>
        </p:nvSpPr>
        <p:spPr>
          <a:xfrm>
            <a:off x="4675848" y="1683671"/>
            <a:ext cx="1842372" cy="2862322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effectLst>
            <a:glow rad="63500">
              <a:schemeClr val="accent5">
                <a:satMod val="175000"/>
                <a:alpha val="40000"/>
              </a:schemeClr>
            </a:glow>
            <a:softEdge rad="38100"/>
          </a:effectLst>
        </p:spPr>
        <p:txBody>
          <a:bodyPr wrap="square" rtlCol="0">
            <a:spAutoFit/>
          </a:bodyPr>
          <a:lstStyle/>
          <a:p>
            <a:pPr marL="411480" indent="-41148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</a:p>
          <a:p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Theater</a:t>
            </a:r>
          </a:p>
        </p:txBody>
      </p:sp>
    </p:spTree>
    <p:extLst>
      <p:ext uri="{BB962C8B-B14F-4D97-AF65-F5344CB8AC3E}">
        <p14:creationId xmlns:p14="http://schemas.microsoft.com/office/powerpoint/2010/main" val="22085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6000">
        <p14:pan dir="u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48" y="986501"/>
            <a:ext cx="6473558" cy="888244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W.I.S.H. Shop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sz="3720" dirty="0">
                <a:solidFill>
                  <a:srgbClr val="C00000"/>
                </a:solidFill>
                <a:latin typeface="Cooper Black" panose="0208090404030B020404" pitchFamily="18" charset="0"/>
              </a:rPr>
              <a:t>Small Business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AAFE3-125A-4731-B2D0-4B8894BA4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806" y="5060366"/>
            <a:ext cx="4139056" cy="3104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4D64D-790C-43CA-84E0-5B4110A4C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806" y="1830848"/>
            <a:ext cx="4139055" cy="3104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E9C09-C088-4518-BA9D-128D18160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18" y="2893107"/>
            <a:ext cx="5779357" cy="4334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6445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drape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766" y="463294"/>
            <a:ext cx="8104729" cy="92685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Life Skills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sz="3360" dirty="0">
                <a:solidFill>
                  <a:srgbClr val="C00000"/>
                </a:solidFill>
                <a:latin typeface="Cooper Black" panose="0208090404030B020404" pitchFamily="18" charset="0"/>
              </a:rPr>
              <a:t>Spoken English</a:t>
            </a:r>
            <a:br>
              <a:rPr lang="en-US" sz="4800" u="sng" dirty="0">
                <a:latin typeface="Cambria" panose="02040503050406030204" pitchFamily="18" charset="0"/>
              </a:rPr>
            </a:br>
            <a:endParaRPr lang="en-US" sz="48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6" y="2214081"/>
            <a:ext cx="5337335" cy="2999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66EF2-4618-4889-997A-8AA54F2AF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41" y="2214081"/>
            <a:ext cx="5118360" cy="2999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AC72A-21BB-4811-9D57-9B8DAEDBA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41" y="5352616"/>
            <a:ext cx="5118360" cy="2999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67518-9402-4551-A0A7-571943C96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" y="5352616"/>
            <a:ext cx="4932159" cy="2949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490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prestige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350" y="640082"/>
            <a:ext cx="10316002" cy="9181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Life Skills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dirty="0">
                <a:solidFill>
                  <a:srgbClr val="C00000"/>
                </a:solidFill>
                <a:latin typeface="Cooper Black" panose="0208090404030B020404" pitchFamily="18" charset="0"/>
              </a:rPr>
              <a:t>Cooking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07" y="2792460"/>
            <a:ext cx="5153907" cy="390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734A59-8E03-41EF-B3D5-DBE5FAB6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73" y="2778231"/>
            <a:ext cx="5240272" cy="3930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158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eelOff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681" y="513763"/>
            <a:ext cx="10316002" cy="11503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Life Skills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dirty="0">
                <a:solidFill>
                  <a:srgbClr val="C00000"/>
                </a:solidFill>
                <a:latin typeface="Cooper Black" panose="0208090404030B020404" pitchFamily="18" charset="0"/>
              </a:rPr>
              <a:t>Yoga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8EA57-FDE3-4EE4-BB66-E9162C0DF3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34" y="2227025"/>
            <a:ext cx="8053842" cy="604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8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2708" y="322301"/>
            <a:ext cx="11374087" cy="14335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Workshops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Women’s Social Issues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40" y="2125980"/>
            <a:ext cx="3720797" cy="27905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F113F1-06BE-4CEE-BB41-9702A0FAE2D9}"/>
              </a:ext>
            </a:extLst>
          </p:cNvPr>
          <p:cNvSpPr txBox="1"/>
          <p:nvPr/>
        </p:nvSpPr>
        <p:spPr>
          <a:xfrm>
            <a:off x="845821" y="1755846"/>
            <a:ext cx="3486519" cy="7148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Domestic Violence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Drug &amp; Alcohol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Pregnancy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Women’s Education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Divorce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Menstruation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Prostitution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Joint vs Nuclear Families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Rape &amp; Sexual Abuse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Widows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Abortion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Second Marriage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Menopause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Women in Politics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Childcare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endParaRPr lang="en-US" sz="26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EA470B-78FC-441E-AF2B-F2AB4D9EA5AC}"/>
              </a:ext>
            </a:extLst>
          </p:cNvPr>
          <p:cNvSpPr txBox="1"/>
          <p:nvPr/>
        </p:nvSpPr>
        <p:spPr>
          <a:xfrm>
            <a:off x="4227761" y="1755846"/>
            <a:ext cx="3311143" cy="7148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Gender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Women in Sports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Women Traveling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Child Labor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Family Planning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Self-Defense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Mental Health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Live-in Relationships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Great Indian Women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Spiritual Life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Life Insurance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Women Infanticide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Adoption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Working Women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Independent Living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Single Mothers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n-US" sz="265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7C526F-924C-4218-8267-7D37B4BD1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40" y="5165521"/>
            <a:ext cx="3720799" cy="27905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7436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14:shred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489" y="765133"/>
            <a:ext cx="5274023" cy="747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cap="all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Company MISSION</a:t>
            </a:r>
            <a:endParaRPr 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396" y="1767553"/>
            <a:ext cx="7651474" cy="6408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Grassroots India is a Section 8 non-profit Company, that has the following primary objectives: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 undertake charitable activities for the development of the vulnerable by providing services for emergency relief, basic care (food, water, medicines, housing, etc.), and education 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Promote commerce, arts, science, education, religion, public health, and charity 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Promote mutual respect through the cooperation of men &amp; women desiring to achieve peace, harmony, and brotherhood 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 support pilgrimages to the holy places and to support research into and understanding of religious texts, practices, and symbols 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 cooperate with other companies, associations, trusts, and societies having similar aims and objectives 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 promote education at all levels and in all streams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8D8F0-2065-4B2B-9ECF-BB5EDC5F1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70" y="1138914"/>
            <a:ext cx="2743197" cy="2057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C1B5B-9615-4DA5-AA97-16A3E3DBF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70" y="3451171"/>
            <a:ext cx="2743198" cy="2057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09FC8-CAD4-48F2-BADA-9BD4638FC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70" y="5763428"/>
            <a:ext cx="2743198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42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wind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011" y="609522"/>
            <a:ext cx="4412912" cy="8027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Internships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endParaRPr lang="en-US" dirty="0">
              <a:solidFill>
                <a:srgbClr val="009900"/>
              </a:solidFill>
              <a:latin typeface="Cooper Black" panose="0208090404030B0204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0229" y="1624705"/>
            <a:ext cx="5786292" cy="624295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MA. and +3, First Division graduates majoring in Social Work, Rural Development and Psychology</a:t>
            </a:r>
          </a:p>
          <a:p>
            <a:pPr>
              <a:lnSpc>
                <a:spcPct val="150000"/>
              </a:lnSpc>
              <a:buClr>
                <a:srgbClr val="0099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Self-selected topics</a:t>
            </a:r>
          </a:p>
          <a:p>
            <a:pPr>
              <a:lnSpc>
                <a:spcPct val="150000"/>
              </a:lnSpc>
              <a:buClr>
                <a:srgbClr val="0099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Written Articles &amp; Video Productions</a:t>
            </a:r>
          </a:p>
          <a:p>
            <a:pPr>
              <a:lnSpc>
                <a:spcPct val="150000"/>
              </a:lnSpc>
              <a:buClr>
                <a:srgbClr val="0099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Psychology, Social Work and Rural Development </a:t>
            </a:r>
          </a:p>
          <a:p>
            <a:pPr>
              <a:lnSpc>
                <a:spcPct val="150000"/>
              </a:lnSpc>
              <a:buClr>
                <a:srgbClr val="0099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Debates</a:t>
            </a:r>
          </a:p>
          <a:p>
            <a:pPr>
              <a:lnSpc>
                <a:spcPct val="150000"/>
              </a:lnSpc>
              <a:buClr>
                <a:srgbClr val="0099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Hands-on Work Experience</a:t>
            </a:r>
          </a:p>
          <a:p>
            <a:pPr marL="0" indent="0" algn="ctr">
              <a:lnSpc>
                <a:spcPct val="150000"/>
              </a:lnSpc>
              <a:buClr>
                <a:srgbClr val="009900"/>
              </a:buClr>
              <a:buSzPct val="100000"/>
              <a:buNone/>
            </a:pP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Certificates Issued Upon Successful Completion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437" y="1010750"/>
            <a:ext cx="4443534" cy="3332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6999E5-98E4-4645-B435-F5097E1F4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437" y="4629599"/>
            <a:ext cx="4567050" cy="3425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70645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fracture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D08530-C1E4-419F-945A-175BFA053264}"/>
              </a:ext>
            </a:extLst>
          </p:cNvPr>
          <p:cNvSpPr/>
          <p:nvPr/>
        </p:nvSpPr>
        <p:spPr>
          <a:xfrm>
            <a:off x="375538" y="265402"/>
            <a:ext cx="854964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40" dirty="0">
                <a:solidFill>
                  <a:srgbClr val="009900"/>
                </a:solidFill>
                <a:latin typeface="Cooper Black" panose="0208090404030B020404" pitchFamily="18" charset="0"/>
              </a:rPr>
              <a:t>Internship Study Projects</a:t>
            </a:r>
            <a:endParaRPr lang="en-US" sz="384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108645-EC99-49D1-B09C-1C53D35E9544}"/>
              </a:ext>
            </a:extLst>
          </p:cNvPr>
          <p:cNvSpPr/>
          <p:nvPr/>
        </p:nvSpPr>
        <p:spPr>
          <a:xfrm>
            <a:off x="1102302" y="1158666"/>
            <a:ext cx="3464679" cy="7964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Education Social Workers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Micro Enterprise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Drug &amp; Alcohol 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Mental Health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Human Trafficking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Domestic Violence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Water Resource Management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Government Schemes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Dropout Students’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Gender Issues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Disabilities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Grief Counseling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Child Marriage 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Acid Attack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Toxic Masculinity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651" dirty="0">
                <a:latin typeface="Arial" panose="020B0604020202020204" pitchFamily="34" charset="0"/>
                <a:cs typeface="Arial" panose="020B0604020202020204" pitchFamily="34" charset="0"/>
              </a:rPr>
              <a:t>Child Labor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endParaRPr lang="en-US" sz="2651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endParaRPr lang="en-US" sz="26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0C09E8-37D3-492A-A6DB-013666DAC594}"/>
              </a:ext>
            </a:extLst>
          </p:cNvPr>
          <p:cNvSpPr/>
          <p:nvPr/>
        </p:nvSpPr>
        <p:spPr>
          <a:xfrm>
            <a:off x="4566981" y="1158666"/>
            <a:ext cx="3674565" cy="7264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Deforestation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Mental Health Counselling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Child Abuse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Women’s Rights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Medical Social Workers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Poverty in Villages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Dowry Prohibition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Adoption in India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Bonded Labor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Organic Farming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Abortion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Psychological Manipulation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651" dirty="0">
                <a:latin typeface="Arial" panose="020B0604020202020204" pitchFamily="34" charset="0"/>
                <a:cs typeface="Arial" panose="020B0604020202020204" pitchFamily="34" charset="0"/>
              </a:rPr>
              <a:t>Psychology of Terrorism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651" dirty="0">
                <a:latin typeface="Arial" panose="020B0604020202020204" pitchFamily="34" charset="0"/>
                <a:cs typeface="Arial" panose="020B0604020202020204" pitchFamily="34" charset="0"/>
              </a:rPr>
              <a:t>Cyber-Crime</a:t>
            </a:r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651" dirty="0">
                <a:latin typeface="Arial" panose="020B0604020202020204" pitchFamily="34" charset="0"/>
                <a:cs typeface="Arial" panose="020B0604020202020204" pitchFamily="34" charset="0"/>
              </a:rPr>
              <a:t>Biodiversity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8FA2F-CE1B-4E7E-AD68-DEBB37EC0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05" y="1844466"/>
            <a:ext cx="3674565" cy="2755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BA74E0-365F-4EC3-962D-AD084E0E3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05" y="4960620"/>
            <a:ext cx="3674566" cy="27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6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8000">
        <p14:glitter pattern="hexagon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465" y="6172003"/>
            <a:ext cx="9381676" cy="1505244"/>
          </a:xfrm>
        </p:spPr>
        <p:txBody>
          <a:bodyPr/>
          <a:lstStyle/>
          <a:p>
            <a:pPr algn="ctr"/>
            <a:r>
              <a:rPr lang="en-US" sz="792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Special Events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2F9B1-9EC5-405F-8580-4AF004FA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93" y="1314208"/>
            <a:ext cx="8148925" cy="4579696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66252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wind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03" y="483156"/>
            <a:ext cx="11147032" cy="7759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  <a:cs typeface="Andalus" pitchFamily="18" charset="-78"/>
              </a:rPr>
              <a:t>Foundation Day &amp; 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  <a:cs typeface="Andalus" pitchFamily="18" charset="-78"/>
              </a:rPr>
            </a:br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  <a:cs typeface="Andalus" pitchFamily="18" charset="-78"/>
              </a:rPr>
              <a:t>Field Trips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56" y="4907082"/>
            <a:ext cx="3613956" cy="241385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56" y="2300076"/>
            <a:ext cx="3526479" cy="240340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A44F79-8E30-4703-9C63-886B329B1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6" y="4917527"/>
            <a:ext cx="3804414" cy="240340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69CDDD-5769-4552-A2A4-5C0646A964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6" y="2354778"/>
            <a:ext cx="3552712" cy="240340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136FC-EEF5-4098-AF40-A15A3FADF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06" y="4907082"/>
            <a:ext cx="2898685" cy="240340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822B68-77D8-483D-A76C-C87C4A6CE6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8" y="2328979"/>
            <a:ext cx="3531345" cy="2413849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28629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drape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3157" y="600154"/>
            <a:ext cx="11928706" cy="888244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en-US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Pujas &amp; Festivals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9" y="1961253"/>
            <a:ext cx="5480250" cy="308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00" y="1961252"/>
            <a:ext cx="4110187" cy="308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FAA58-D1D7-4F31-A9A3-1011D0E88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1" y="5277267"/>
            <a:ext cx="5480248" cy="308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AEACC6-51EC-4C5F-A5B2-EE1AEB662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00" y="5277267"/>
            <a:ext cx="4855949" cy="308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72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00">
        <p14:doors dir="vert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96" y="820750"/>
            <a:ext cx="11157791" cy="1754448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en-US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Guest Speakers</a:t>
            </a:r>
            <a:br>
              <a:rPr lang="en-US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</a:br>
            <a:r>
              <a:rPr lang="en-US" sz="336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Doctors, Psychologists, Lawyers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63" y="3201900"/>
            <a:ext cx="5049236" cy="378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1" y="3201900"/>
            <a:ext cx="5049236" cy="378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3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73375"/>
            <a:ext cx="10705295" cy="1284486"/>
          </a:xfrm>
        </p:spPr>
        <p:txBody>
          <a:bodyPr/>
          <a:lstStyle/>
          <a:p>
            <a:pPr algn="ctr"/>
            <a:r>
              <a:rPr lang="en-US" sz="792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In residence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C5E8E4-DB0F-47E2-ABC9-FD2FD192F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97" y="788354"/>
            <a:ext cx="3883130" cy="342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32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wind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429"/>
            <a:ext cx="11928706" cy="888244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Welcome to 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Grassroots India!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51" y="1814715"/>
            <a:ext cx="4615900" cy="6154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5DCDE6-5731-4255-889F-41CE1FF8E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383" y="2584032"/>
            <a:ext cx="6154534" cy="46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01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0">
        <p15:prstTrans prst="fallOver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2282" y="807406"/>
            <a:ext cx="11928706" cy="920628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Five Dormitory Rooms plus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Residential Staff Quarters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1" y="2854862"/>
            <a:ext cx="4725550" cy="35441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030AD-5814-4787-A22C-7A64CF907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48" y="2854862"/>
            <a:ext cx="5394960" cy="249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C7E8C2-5715-473C-B80A-1497AC94D2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48" y="5453565"/>
            <a:ext cx="5394960" cy="3034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999254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airplane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108" y="1451111"/>
            <a:ext cx="10267122" cy="920628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Five Dormitory Rooms &amp;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Residential Staff Quarters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9" y="3226676"/>
            <a:ext cx="5345350" cy="400901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030AD-5814-4787-A22C-7A64CF907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15" y="3226676"/>
            <a:ext cx="5345350" cy="4009013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4932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 dir="vert"/>
      </p:transition>
    </mc:Choice>
    <mc:Fallback xmlns="">
      <p:transition spd="slow" advTm="600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865" y="535067"/>
            <a:ext cx="6204154" cy="747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cap="all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Priorities in Odisha</a:t>
            </a:r>
            <a:endParaRPr 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260" y="1386348"/>
            <a:ext cx="7644734" cy="6617110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Promote Gender Equality and Healthy Development of Women in Society 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Uplift Women Who Have Been Marginalized and/or Abused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Promote Universal Tolerance for Diversity in Religion and Castes to Promote Community Harmony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Enhance Child Welfare and Protection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Empower Youth to Express Themselves and Be Involved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Offer Under-privileged Women and Children Access to Basic Care, Life Skills and Education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Promote Individual Creativity, Self-Governance and Self-Sufficiency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To promote education at all levels and in all streams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Link Rural Needs With Urban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8D8F0-2065-4B2B-9ECF-BB5EDC5F1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89" y="1282629"/>
            <a:ext cx="2852810" cy="2139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C1B5B-9615-4DA5-AA97-16A3E3DBF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89" y="3594167"/>
            <a:ext cx="2852810" cy="2139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09FC8-CAD4-48F2-BADA-9BD4638FC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90" y="5928852"/>
            <a:ext cx="2852809" cy="207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0259" y="681183"/>
            <a:ext cx="11928706" cy="888244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Five Shared Bathrooms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8" y="1775674"/>
            <a:ext cx="4575486" cy="610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1E0DD-CE1A-40E3-AC13-BDBB3B01F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7473" y="2538254"/>
            <a:ext cx="6100649" cy="4575487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2537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506" y="257668"/>
            <a:ext cx="11928706" cy="888244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Kitchen &amp; Dining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76" y="1144116"/>
            <a:ext cx="4545190" cy="340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5DCDE6-5731-4255-889F-41CE1FF8E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35" y="1144116"/>
            <a:ext cx="5179616" cy="2913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25022-18E4-4386-B832-F4CF9BB9E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00" y="4139105"/>
            <a:ext cx="2361478" cy="4290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0D25FA-7954-4ADC-8576-4C3BE5AC5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76" y="4650560"/>
            <a:ext cx="2137490" cy="3799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2FAEF-3664-42DB-A846-C9569D95B3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32" y="4139104"/>
            <a:ext cx="2558762" cy="4311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6EDB1E-B46E-4A5C-8825-005564242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170" y="4650560"/>
            <a:ext cx="2272595" cy="3799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3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000">
        <p14:honeycomb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3040" y="378130"/>
            <a:ext cx="11928706" cy="888244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Office Staff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F3B220-C156-4718-A823-7A22C1251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1" y="1266373"/>
            <a:ext cx="5608940" cy="2591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B30B8-176B-4B0E-8184-0BB8A7877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535" y="1266373"/>
            <a:ext cx="2274744" cy="4692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606BBE-F43F-4189-AD7C-B3B7D8B6E2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73" y="1266373"/>
            <a:ext cx="3352795" cy="4692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B8CD58-0404-4E28-9581-15106F7DF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2" y="4038600"/>
            <a:ext cx="5585410" cy="4189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nature-walk-124997">
            <a:hlinkClick r:id="" action="ppaction://media"/>
            <a:extLst>
              <a:ext uri="{FF2B5EF4-FFF2-40B4-BE49-F238E27FC236}">
                <a16:creationId xmlns:a16="http://schemas.microsoft.com/office/drawing/2014/main" id="{D61306C6-5054-5CA2-84BE-9570DF215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5666" y="807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0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wind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8307" y="548797"/>
            <a:ext cx="11928706" cy="888244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Rooftops &amp; Gardens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FEE35-AFB9-457A-A22E-6A5F999DC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46" y="1594365"/>
            <a:ext cx="5767794" cy="26659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9D8ABF-C86D-4DFD-A9DE-6C62384F2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90" y="1594365"/>
            <a:ext cx="4367160" cy="3275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1EDBC-5307-464F-85ED-159D51F09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30" y="4935124"/>
            <a:ext cx="1959830" cy="3484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02363-EB76-4CDD-8ED8-8728A1A7F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46" y="4417617"/>
            <a:ext cx="5767794" cy="40016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7C49BF-D400-4958-BFC3-1F77AF369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238" y="4935125"/>
            <a:ext cx="1959830" cy="348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50137"/>
      </p:ext>
    </p:extLst>
  </p:cSld>
  <p:clrMapOvr>
    <a:masterClrMapping/>
  </p:clrMapOvr>
  <p:transition spd="slow" advTm="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4854" y="300300"/>
            <a:ext cx="9656458" cy="2744576"/>
          </a:xfrm>
        </p:spPr>
        <p:txBody>
          <a:bodyPr/>
          <a:lstStyle/>
          <a:p>
            <a:pPr algn="ctr"/>
            <a:r>
              <a:rPr lang="en-US" sz="792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Education</a:t>
            </a:r>
            <a:br>
              <a:rPr lang="en-US" sz="792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en-US" sz="792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681B3-2158-4E45-A9D4-D3AA050F5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13" y="2953436"/>
            <a:ext cx="7205939" cy="5561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3" name="nature-walk-124997">
            <a:hlinkClick r:id="" action="ppaction://media"/>
            <a:extLst>
              <a:ext uri="{FF2B5EF4-FFF2-40B4-BE49-F238E27FC236}">
                <a16:creationId xmlns:a16="http://schemas.microsoft.com/office/drawing/2014/main" id="{DEF24C81-BCBA-B7E4-17F1-C84D51D04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5200" y="7905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30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drape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808" y="493964"/>
            <a:ext cx="7026131" cy="85014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Education</a:t>
            </a:r>
            <a:r>
              <a:rPr lang="en-US" b="1" dirty="0">
                <a:solidFill>
                  <a:srgbClr val="009900"/>
                </a:solidFill>
                <a:latin typeface="Cooper Black" panose="0208090404030B020404" pitchFamily="18" charset="0"/>
              </a:rPr>
              <a:t>  </a:t>
            </a:r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Scholarships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82522" y="2065719"/>
            <a:ext cx="3715995" cy="5559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Full and Partial Scholarships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</a:p>
          <a:p>
            <a:pPr algn="ctr">
              <a:lnSpc>
                <a:spcPct val="150000"/>
              </a:lnSpc>
              <a:buClr>
                <a:srgbClr val="0099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Admission</a:t>
            </a:r>
          </a:p>
          <a:p>
            <a:pPr algn="ctr">
              <a:lnSpc>
                <a:spcPct val="150000"/>
              </a:lnSpc>
              <a:buClr>
                <a:srgbClr val="0099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Fees</a:t>
            </a:r>
          </a:p>
          <a:p>
            <a:pPr algn="ctr">
              <a:lnSpc>
                <a:spcPct val="150000"/>
              </a:lnSpc>
              <a:buClr>
                <a:srgbClr val="0099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Textbooks</a:t>
            </a:r>
          </a:p>
          <a:p>
            <a:pPr algn="ctr">
              <a:lnSpc>
                <a:spcPct val="150000"/>
              </a:lnSpc>
              <a:buClr>
                <a:srgbClr val="0099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Hostel Fees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Staff assists with research, online admission procedures, and downloading exam results</a:t>
            </a:r>
          </a:p>
        </p:txBody>
      </p:sp>
      <p:pic>
        <p:nvPicPr>
          <p:cNvPr id="5" name="Picture 4" descr="WhatsApp Image 2021-12-17 at 6.04.38 PM-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71" y="919036"/>
            <a:ext cx="2909873" cy="6304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6F7FF-0C44-4FE0-BE28-47712B4EE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47" y="919036"/>
            <a:ext cx="3490651" cy="6211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67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prism isContent="1" isInverted="1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05" y="6786904"/>
            <a:ext cx="10169270" cy="1039264"/>
          </a:xfrm>
        </p:spPr>
        <p:txBody>
          <a:bodyPr/>
          <a:lstStyle/>
          <a:p>
            <a:pPr algn="ctr"/>
            <a:r>
              <a:rPr lang="en-US" sz="792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Social services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5" y="517732"/>
            <a:ext cx="10346066" cy="5814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8718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147" y="733615"/>
            <a:ext cx="8915080" cy="891773"/>
          </a:xfrm>
          <a:noFill/>
        </p:spPr>
        <p:txBody>
          <a:bodyPr/>
          <a:lstStyle/>
          <a:p>
            <a:pPr algn="ctr"/>
            <a:r>
              <a:rPr lang="en-US" sz="4320" dirty="0">
                <a:solidFill>
                  <a:srgbClr val="009900"/>
                </a:solidFill>
                <a:latin typeface="Cooper Black" panose="0208090404030B020404" pitchFamily="18" charset="0"/>
              </a:rPr>
              <a:t>Legal Aid</a:t>
            </a:r>
            <a:br>
              <a:rPr lang="en-US" sz="4320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sz="3360" dirty="0">
                <a:solidFill>
                  <a:schemeClr val="accent4">
                    <a:lumMod val="75000"/>
                  </a:schemeClr>
                </a:solidFill>
                <a:latin typeface="Cooper Black" panose="0208090404030B020404" pitchFamily="18" charset="0"/>
              </a:rPr>
              <a:t>Women’s Rights &amp; Family Counseling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43945-4243-4958-9A6D-4637816C4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72" y="1966970"/>
            <a:ext cx="6048927" cy="3132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DB598C-8D08-4CB2-A510-96EB94CEC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47" y="1853373"/>
            <a:ext cx="4177227" cy="3253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AE693B-EB3E-42DA-B36E-1B8B82829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72" y="5266966"/>
            <a:ext cx="6048926" cy="3132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F819F-7111-430B-A1A2-A9ED331CD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46" y="5266966"/>
            <a:ext cx="4177227" cy="3132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681458"/>
      </p:ext>
    </p:extLst>
  </p:cSld>
  <p:clrMapOvr>
    <a:masterClrMapping/>
  </p:clrMapOvr>
  <p:transition spd="med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5873" y="306803"/>
            <a:ext cx="6015199" cy="725621"/>
          </a:xfrm>
        </p:spPr>
        <p:txBody>
          <a:bodyPr/>
          <a:lstStyle/>
          <a:p>
            <a:pPr algn="ctr"/>
            <a:r>
              <a:rPr lang="en-US" sz="4320" dirty="0">
                <a:solidFill>
                  <a:srgbClr val="009900"/>
                </a:solidFill>
                <a:latin typeface="Cooper Black" panose="0208090404030B020404" pitchFamily="18" charset="0"/>
                <a:cs typeface="Arial" pitchFamily="34" charset="0"/>
              </a:rPr>
              <a:t>Village Outreach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0172" y="1119735"/>
            <a:ext cx="7431578" cy="725621"/>
          </a:xfrm>
        </p:spPr>
        <p:txBody>
          <a:bodyPr>
            <a:normAutofit/>
          </a:bodyPr>
          <a:lstStyle/>
          <a:p>
            <a:pPr algn="ctr"/>
            <a:r>
              <a:rPr lang="en-US" sz="3360" dirty="0">
                <a:solidFill>
                  <a:srgbClr val="C00000"/>
                </a:solidFill>
                <a:latin typeface="Cooper Black" panose="0208090404030B020404" pitchFamily="18" charset="0"/>
                <a:cs typeface="Angsana New" pitchFamily="18" charset="-34"/>
              </a:rPr>
              <a:t>Home Visits &amp; Awareness Camps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BBE27-8B93-4081-AB07-D74D740A4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19" y="1932667"/>
            <a:ext cx="5044304" cy="3783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D6F5BE-0369-4BF9-A307-A44FB5F31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4" y="5863899"/>
            <a:ext cx="5044303" cy="27004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F2266A-39E4-42E6-8C52-70B7548BD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5" y="1952696"/>
            <a:ext cx="5044303" cy="37832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9BC83B-D831-4D99-A18B-1C641F52DE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20" y="5843264"/>
            <a:ext cx="5044303" cy="270045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586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8088" y="490514"/>
            <a:ext cx="6015199" cy="824912"/>
          </a:xfrm>
        </p:spPr>
        <p:txBody>
          <a:bodyPr/>
          <a:lstStyle/>
          <a:p>
            <a:pPr algn="ctr"/>
            <a:r>
              <a:rPr lang="en-US" sz="4320" dirty="0">
                <a:solidFill>
                  <a:srgbClr val="009900"/>
                </a:solidFill>
                <a:latin typeface="Cooper Black" panose="0208090404030B020404" pitchFamily="18" charset="0"/>
                <a:cs typeface="Arial" pitchFamily="34" charset="0"/>
              </a:rPr>
              <a:t>College Programs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1" y="4861887"/>
            <a:ext cx="5192837" cy="29219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98" y="4861887"/>
            <a:ext cx="5194567" cy="29219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733B5-A07C-4D17-BBA7-7A66716C3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95" y="1745524"/>
            <a:ext cx="5199185" cy="29219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F32E7-0B8B-4571-BCB6-DD2AABD25C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6" y="1745524"/>
            <a:ext cx="5187362" cy="292194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61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wind" invX="1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47355"/>
            <a:ext cx="4720814" cy="629441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Rectangle 5"/>
          <p:cNvSpPr/>
          <p:nvPr/>
        </p:nvSpPr>
        <p:spPr>
          <a:xfrm>
            <a:off x="637834" y="5065478"/>
            <a:ext cx="4720813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 No. 5D/1427</a:t>
            </a:r>
          </a:p>
          <a:p>
            <a:pPr algn="ctr"/>
            <a:r>
              <a:rPr lang="en-US" sz="288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CDA Sector 10 Cuttack</a:t>
            </a:r>
          </a:p>
          <a:p>
            <a:pPr algn="ctr"/>
            <a:r>
              <a:rPr lang="en-US" sz="288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Tel: 671-2309577, 9668100520</a:t>
            </a:r>
          </a:p>
          <a:p>
            <a:pPr algn="ctr"/>
            <a:r>
              <a:rPr lang="en-US" sz="288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info@grassrootsindia.org</a:t>
            </a:r>
          </a:p>
          <a:p>
            <a:pPr algn="ctr"/>
            <a:r>
              <a:rPr lang="en-US" sz="288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www.grassrootsindia.org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D0360-61CB-481E-84AA-5F3F2CCDB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42" y="2311878"/>
            <a:ext cx="2481581" cy="2211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BBDAD-5A11-43CE-B194-49EE37F22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4" y="2311878"/>
            <a:ext cx="2481580" cy="2189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8CF877-F1E0-44E7-84C2-8CB4A2419CEE}"/>
              </a:ext>
            </a:extLst>
          </p:cNvPr>
          <p:cNvSpPr txBox="1"/>
          <p:nvPr/>
        </p:nvSpPr>
        <p:spPr>
          <a:xfrm>
            <a:off x="3070542" y="608240"/>
            <a:ext cx="55435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 cap="all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headquarters</a:t>
            </a:r>
            <a:endParaRPr lang="en-US" sz="4320" dirty="0"/>
          </a:p>
        </p:txBody>
      </p:sp>
    </p:spTree>
    <p:extLst>
      <p:ext uri="{BB962C8B-B14F-4D97-AF65-F5344CB8AC3E}">
        <p14:creationId xmlns:p14="http://schemas.microsoft.com/office/powerpoint/2010/main" val="121557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rush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776" y="791563"/>
            <a:ext cx="9689558" cy="725621"/>
          </a:xfrm>
        </p:spPr>
        <p:txBody>
          <a:bodyPr/>
          <a:lstStyle/>
          <a:p>
            <a:pPr algn="ctr"/>
            <a:r>
              <a:rPr lang="en-US" sz="4320" dirty="0">
                <a:solidFill>
                  <a:srgbClr val="009900"/>
                </a:solidFill>
                <a:latin typeface="Cooper Black" panose="0208090404030B020404" pitchFamily="18" charset="0"/>
                <a:cs typeface="Arial" pitchFamily="34" charset="0"/>
              </a:rPr>
              <a:t>W.I.S.H.</a:t>
            </a:r>
            <a:br>
              <a:rPr lang="en-US" sz="4320" dirty="0">
                <a:solidFill>
                  <a:srgbClr val="009900"/>
                </a:solidFill>
                <a:latin typeface="Cooper Black" panose="0208090404030B020404" pitchFamily="18" charset="0"/>
                <a:cs typeface="Arial" pitchFamily="34" charset="0"/>
              </a:rPr>
            </a:br>
            <a:r>
              <a:rPr lang="en-US" sz="4320" dirty="0">
                <a:solidFill>
                  <a:srgbClr val="009900"/>
                </a:solidFill>
                <a:latin typeface="Cooper Black" panose="0208090404030B020404" pitchFamily="18" charset="0"/>
                <a:cs typeface="Arial" pitchFamily="34" charset="0"/>
              </a:rPr>
              <a:t>Village Change Agents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8" y="4639263"/>
            <a:ext cx="4805169" cy="39128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F9FE6E-ECD0-4354-9D6F-6D08F5C83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9" y="1898781"/>
            <a:ext cx="4805169" cy="27029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3C7A0-9F81-4331-ABEF-A3C2AF275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98" y="4601689"/>
            <a:ext cx="4538393" cy="39044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41659E-3B5B-448B-AB66-77DAFC6BB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99" y="1801656"/>
            <a:ext cx="4538392" cy="288028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562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14:flip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236" y="960123"/>
            <a:ext cx="9446728" cy="867384"/>
          </a:xfrm>
        </p:spPr>
        <p:txBody>
          <a:bodyPr/>
          <a:lstStyle/>
          <a:p>
            <a:pPr algn="ctr"/>
            <a:r>
              <a:rPr lang="en-US" sz="4320" dirty="0">
                <a:solidFill>
                  <a:srgbClr val="009900"/>
                </a:solidFill>
                <a:latin typeface="Cooper Black" panose="0208090404030B020404" pitchFamily="18" charset="0"/>
                <a:cs typeface="Arial" pitchFamily="34" charset="0"/>
              </a:rPr>
              <a:t>Mental Health Services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06" y="2764338"/>
            <a:ext cx="6826294" cy="45508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70" y="2269831"/>
            <a:ext cx="4155717" cy="561686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73793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00">
        <p15:prstTrans prst="origami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4346" y="224588"/>
            <a:ext cx="5530040" cy="861641"/>
          </a:xfrm>
        </p:spPr>
        <p:txBody>
          <a:bodyPr/>
          <a:lstStyle/>
          <a:p>
            <a:pPr algn="ctr"/>
            <a:r>
              <a:rPr lang="en-US" sz="4320" dirty="0">
                <a:solidFill>
                  <a:srgbClr val="009900"/>
                </a:solidFill>
                <a:latin typeface="Cooper Black" panose="0208090404030B020404" pitchFamily="18" charset="0"/>
                <a:cs typeface="Arial" pitchFamily="34" charset="0"/>
              </a:rPr>
              <a:t>Upahar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001270"/>
            <a:ext cx="7109460" cy="593124"/>
          </a:xfrm>
        </p:spPr>
        <p:txBody>
          <a:bodyPr>
            <a:noAutofit/>
          </a:bodyPr>
          <a:lstStyle/>
          <a:p>
            <a:pPr algn="ctr"/>
            <a:r>
              <a:rPr lang="en-US" sz="3360" i="1" dirty="0">
                <a:solidFill>
                  <a:srgbClr val="C00000"/>
                </a:solidFill>
                <a:latin typeface="Cooper Black" panose="0208090404030B020404" pitchFamily="18" charset="0"/>
                <a:cs typeface="Angsana New" pitchFamily="18" charset="-34"/>
              </a:rPr>
              <a:t>Gifts of Love</a:t>
            </a:r>
          </a:p>
          <a:p>
            <a:pPr algn="ctr"/>
            <a:r>
              <a:rPr lang="en-US" sz="3360" i="1" dirty="0">
                <a:solidFill>
                  <a:srgbClr val="009900"/>
                </a:solidFill>
                <a:latin typeface="Cooper Black" panose="0208090404030B020404" pitchFamily="18" charset="0"/>
                <a:cs typeface="Angsana New" pitchFamily="18" charset="-34"/>
              </a:rPr>
              <a:t>From our Tailoring Class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" y="2755096"/>
            <a:ext cx="3515800" cy="263685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" y="5460058"/>
            <a:ext cx="3502718" cy="2627038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010" y="5493633"/>
            <a:ext cx="3697432" cy="2652857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378" y="3520214"/>
            <a:ext cx="5479899" cy="381344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733B5-A07C-4D17-BBA7-7A66716C30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010" y="2686985"/>
            <a:ext cx="3697432" cy="2773073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6387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14:shred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4446" y="511893"/>
            <a:ext cx="5424318" cy="1356036"/>
          </a:xfrm>
        </p:spPr>
        <p:txBody>
          <a:bodyPr/>
          <a:lstStyle/>
          <a:p>
            <a:pPr algn="l"/>
            <a:r>
              <a:rPr lang="en-US" sz="4320" dirty="0">
                <a:solidFill>
                  <a:srgbClr val="009900"/>
                </a:solidFill>
                <a:latin typeface="Cooper Black" panose="0208090404030B020404" pitchFamily="18" charset="0"/>
                <a:cs typeface="Arial" pitchFamily="34" charset="0"/>
              </a:rPr>
              <a:t>Medical Aid &amp; Patient Services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19" y="604683"/>
            <a:ext cx="4984956" cy="37387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47DC52-58D4-4DA7-A035-C413A747C9F1}"/>
              </a:ext>
            </a:extLst>
          </p:cNvPr>
          <p:cNvSpPr txBox="1"/>
          <p:nvPr/>
        </p:nvSpPr>
        <p:spPr>
          <a:xfrm>
            <a:off x="1644446" y="1987144"/>
            <a:ext cx="4984955" cy="641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51" b="1" dirty="0">
                <a:latin typeface="Arial" panose="020B0604020202020204" pitchFamily="34" charset="0"/>
                <a:cs typeface="Arial" panose="020B0604020202020204" pitchFamily="34" charset="0"/>
              </a:rPr>
              <a:t>Meals on Wheels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51" b="1" dirty="0">
                <a:latin typeface="Arial" panose="020B0604020202020204" pitchFamily="34" charset="0"/>
                <a:cs typeface="Arial" panose="020B0604020202020204" pitchFamily="34" charset="0"/>
              </a:rPr>
              <a:t>Transportation &amp; Logistics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51" b="1" dirty="0">
                <a:latin typeface="Arial" panose="020B0604020202020204" pitchFamily="34" charset="0"/>
                <a:cs typeface="Arial" panose="020B0604020202020204" pitchFamily="34" charset="0"/>
              </a:rPr>
              <a:t>Doctor Visits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51" b="1" dirty="0">
                <a:latin typeface="Arial" panose="020B0604020202020204" pitchFamily="34" charset="0"/>
                <a:cs typeface="Arial" panose="020B0604020202020204" pitchFamily="34" charset="0"/>
              </a:rPr>
              <a:t>Diagnostic Tests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51" b="1" dirty="0">
                <a:latin typeface="Arial" panose="020B0604020202020204" pitchFamily="34" charset="0"/>
                <a:cs typeface="Arial" panose="020B0604020202020204" pitchFamily="34" charset="0"/>
              </a:rPr>
              <a:t>Temporary Housing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51" b="1" dirty="0">
                <a:latin typeface="Arial" panose="020B0604020202020204" pitchFamily="34" charset="0"/>
                <a:cs typeface="Arial" panose="020B0604020202020204" pitchFamily="34" charset="0"/>
              </a:rPr>
              <a:t>Ambulance Services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51" b="1" dirty="0">
                <a:latin typeface="Arial" panose="020B0604020202020204" pitchFamily="34" charset="0"/>
                <a:cs typeface="Arial" panose="020B0604020202020204" pitchFamily="34" charset="0"/>
              </a:rPr>
              <a:t>Medicines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51" b="1" dirty="0">
                <a:latin typeface="Arial" panose="020B0604020202020204" pitchFamily="34" charset="0"/>
                <a:cs typeface="Arial" panose="020B0604020202020204" pitchFamily="34" charset="0"/>
              </a:rPr>
              <a:t>Assistant Nursing Internships</a:t>
            </a:r>
          </a:p>
          <a:p>
            <a:endParaRPr lang="en-US" sz="265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7CEFA-316D-4428-85AD-CC7DBB540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19" y="4542625"/>
            <a:ext cx="4984955" cy="373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9000">
        <p14:glitter dir="r" pattern="hexagon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7" y="2456997"/>
            <a:ext cx="3754938" cy="44901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22522" y="3642568"/>
            <a:ext cx="5866439" cy="627402"/>
          </a:xfrm>
          <a:prstGeom prst="rect">
            <a:avLst/>
          </a:prstGeom>
        </p:spPr>
        <p:txBody>
          <a:bodyPr vert="horz" lIns="109728" tIns="54864" rIns="109728" bIns="54864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62498" y="4139943"/>
            <a:ext cx="6097384" cy="879206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95"/>
          <a:stretch/>
        </p:blipFill>
        <p:spPr>
          <a:xfrm>
            <a:off x="6888102" y="2456996"/>
            <a:ext cx="3886923" cy="44901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 descr="WhatsApp Image 2022-08-10 at 11.48.54 AM,.jpeg">
            <a:extLst>
              <a:ext uri="{FF2B5EF4-FFF2-40B4-BE49-F238E27FC236}">
                <a16:creationId xmlns:a16="http://schemas.microsoft.com/office/drawing/2014/main" id="{E576CC6E-0415-48BD-8D95-EBFC6F531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7" y="2456997"/>
            <a:ext cx="2072367" cy="4490129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866ECC-4446-4875-B97E-D18421F2AEF0}"/>
              </a:ext>
            </a:extLst>
          </p:cNvPr>
          <p:cNvSpPr txBox="1"/>
          <p:nvPr/>
        </p:nvSpPr>
        <p:spPr>
          <a:xfrm>
            <a:off x="1875762" y="982544"/>
            <a:ext cx="695580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dirty="0">
                <a:solidFill>
                  <a:srgbClr val="009900"/>
                </a:solidFill>
                <a:latin typeface="Cooper Black" panose="0208090404030B020404" pitchFamily="18" charset="0"/>
              </a:rPr>
              <a:t>Medical Aid</a:t>
            </a:r>
          </a:p>
        </p:txBody>
      </p:sp>
    </p:spTree>
    <p:extLst>
      <p:ext uri="{BB962C8B-B14F-4D97-AF65-F5344CB8AC3E}">
        <p14:creationId xmlns:p14="http://schemas.microsoft.com/office/powerpoint/2010/main" val="1584538458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366" y="518068"/>
            <a:ext cx="10052828" cy="92456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Emergency Relief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972" y="1487277"/>
            <a:ext cx="8749615" cy="239713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Odisha has been subject to continuous natural disasters over the years leading to extensive environmental challenges.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Grassroots India routinely provides training, logistics, and aid to those suffering in times of emergency.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558799" y="4191001"/>
            <a:ext cx="8593979" cy="687725"/>
          </a:xfrm>
          <a:prstGeom prst="rect">
            <a:avLst/>
          </a:prstGeom>
        </p:spPr>
        <p:txBody>
          <a:bodyPr vert="horz" lIns="109728" tIns="54864" rIns="109728" bIns="54864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88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799036" y="4804187"/>
            <a:ext cx="8713676" cy="1696720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endParaRPr lang="en-US" sz="21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8FAC8-2793-463A-8222-8557699D2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" y="4535759"/>
            <a:ext cx="5488908" cy="3877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25E65-EAE9-4C47-963B-86B3759AA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0" y="4542241"/>
            <a:ext cx="5169833" cy="38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3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pattern="hexago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15" y="321938"/>
            <a:ext cx="10301647" cy="9393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Job Placement &amp;</a:t>
            </a:r>
            <a:b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</a:br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</a:rPr>
              <a:t>Group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315" y="1640922"/>
            <a:ext cx="9222902" cy="1143101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Students who receive certificates at Grassroots India easily retain jobs and often share a house or join a working girls hostel.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58799" y="2534921"/>
            <a:ext cx="11043919" cy="906148"/>
          </a:xfrm>
          <a:prstGeom prst="rect">
            <a:avLst/>
          </a:prstGeom>
        </p:spPr>
        <p:txBody>
          <a:bodyPr vert="horz" lIns="109728" tIns="54864" rIns="109728" bIns="54864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84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558799" y="3238818"/>
            <a:ext cx="9072880" cy="2161222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20000"/>
              </a:lnSpc>
            </a:pPr>
            <a:endParaRPr lang="en-US" sz="2160" dirty="0"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58" y="2919635"/>
            <a:ext cx="2084134" cy="3057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00" y="6113207"/>
            <a:ext cx="3654433" cy="1862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350299-EFC9-46B4-AB4D-C682B0D57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4" y="2917658"/>
            <a:ext cx="4079918" cy="3059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91CD5-C46F-45A3-92F8-89D2941EC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55" y="2919635"/>
            <a:ext cx="2293471" cy="3057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CAD1DC-A339-4B67-ABD5-BB32CA9FE8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62" y="6103937"/>
            <a:ext cx="4245270" cy="18622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B5C790-E991-4B36-8FAC-C7313DE38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5" y="6209923"/>
            <a:ext cx="3648889" cy="18622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21C786-0A61-463B-8597-9ED4266600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92" y="2919635"/>
            <a:ext cx="2293470" cy="30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0">
        <p15:prstTrans prst="crush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690" y="4823459"/>
            <a:ext cx="4800600" cy="1975562"/>
          </a:xfrm>
        </p:spPr>
        <p:txBody>
          <a:bodyPr/>
          <a:lstStyle/>
          <a:p>
            <a:pPr algn="ctr"/>
            <a: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 No. 1427</a:t>
            </a:r>
            <a:b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CDA-10, Cuttack</a:t>
            </a:r>
            <a:b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0671-2309577 / 9668100520</a:t>
            </a:r>
            <a:br>
              <a:rPr lang="en-US" sz="2880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office@grassrootsindia.org</a:t>
            </a:r>
            <a:b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www.grassrootsindia.org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36" y="977391"/>
            <a:ext cx="3478007" cy="3068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5FD28-083A-42CD-B30C-86D7AF211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88" y="827785"/>
            <a:ext cx="5273422" cy="70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23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peelOff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017" y="5526223"/>
            <a:ext cx="5713663" cy="1975562"/>
          </a:xfrm>
        </p:spPr>
        <p:txBody>
          <a:bodyPr/>
          <a:lstStyle/>
          <a:p>
            <a:pPr algn="ctr"/>
            <a: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 No. 1427</a:t>
            </a:r>
            <a:b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CDA-10, Cuttack</a:t>
            </a:r>
            <a:b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0671-2309577 / 9668100520</a:t>
            </a:r>
            <a:br>
              <a:rPr lang="en-US" sz="2880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office@grassrootsindia.org</a:t>
            </a:r>
            <a:b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8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www.grassrootsindia.org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58" y="968900"/>
            <a:ext cx="4273129" cy="3807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5FD28-083A-42CD-B30C-86D7AF211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63" y="381000"/>
            <a:ext cx="4459642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7424" y="816997"/>
            <a:ext cx="10316002" cy="97536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Introduction</a:t>
            </a:r>
            <a:r>
              <a:rPr lang="en-US" sz="4800" dirty="0">
                <a:latin typeface="Algerian" panose="04020705040A02060702" pitchFamily="82" charset="0"/>
              </a:rPr>
              <a:t>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735" y="1990329"/>
            <a:ext cx="7902588" cy="525740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Grassroots India has successfully created a cutting-edge vocational &amp; life skill training program for young girls from rural villages in Odisha, India.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 Hariharananda Vocational Training Center (HVTC), located in the town of Cuttack, was founded by Debbie Pennington and Dr. Nivedita Das, and inaugurated by Paramahamsa Prajnananandaji Maharaj in 2008.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 W.I.S.H. Network has enhanced the skills, education, health, livelihood, and life experience of hundreds of children through its collective resources.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66B4B-4CA6-4F96-9357-D6D52DA7C1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298" y="4864837"/>
            <a:ext cx="2271671" cy="2922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CFBA35-7767-47FD-AF5F-1C51A5214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298" y="1624034"/>
            <a:ext cx="2271671" cy="307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8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0">
        <p15:prstTrans prst="origami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13297" y="4486084"/>
            <a:ext cx="11902294" cy="2162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Life Skills and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Vocational Training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99" y="611871"/>
            <a:ext cx="3772182" cy="3328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64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0">
        <p14:glitter pattern="hexago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18373" y="610771"/>
            <a:ext cx="7433186" cy="791888"/>
          </a:xfrm>
        </p:spPr>
        <p:txBody>
          <a:bodyPr>
            <a:normAutofit fontScale="90000"/>
          </a:bodyPr>
          <a:lstStyle/>
          <a:p>
            <a:r>
              <a:rPr lang="en-US" sz="5280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Classes &amp; Workshops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97329" y="1841895"/>
            <a:ext cx="8359107" cy="611983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Computer Courses in Windows, MS Office,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Akruti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Graphics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Tailoring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First Aid &amp; CPR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Home Nursing &amp; Bedside Assistants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Arts &amp; Culture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Small Business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Spoken English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Life Skills - Finance, House Management, Travel &amp; more…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Women’s Issues / Social Issues</a:t>
            </a:r>
          </a:p>
          <a:p>
            <a:pPr marL="548640" indent="0" algn="ctr">
              <a:buNone/>
            </a:pPr>
            <a:endParaRPr lang="en-US" b="1" i="1" dirty="0">
              <a:solidFill>
                <a:srgbClr val="C00000"/>
              </a:solidFill>
            </a:endParaRPr>
          </a:p>
          <a:p>
            <a:pPr marL="548640" indent="0" algn="ctr">
              <a:buNone/>
            </a:pPr>
            <a:r>
              <a:rPr lang="en-US" sz="288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 Certificates issued upon successful completion</a:t>
            </a:r>
          </a:p>
        </p:txBody>
      </p:sp>
    </p:spTree>
    <p:extLst>
      <p:ext uri="{BB962C8B-B14F-4D97-AF65-F5344CB8AC3E}">
        <p14:creationId xmlns:p14="http://schemas.microsoft.com/office/powerpoint/2010/main" val="2153466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542" y="875287"/>
            <a:ext cx="10316002" cy="102990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  <a:cs typeface="Calibri" panose="020F0502020204030204" pitchFamily="34" charset="0"/>
              </a:rPr>
              <a:t>Computer Courses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50" y="2590545"/>
            <a:ext cx="5932886" cy="362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62A289-049B-4061-8EAD-02DB45F89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2" y="2651209"/>
            <a:ext cx="4747208" cy="3560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586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14:vortex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132" y="841092"/>
            <a:ext cx="10316002" cy="102990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900"/>
                </a:solidFill>
                <a:latin typeface="Cooper Black" panose="0208090404030B020404" pitchFamily="18" charset="0"/>
                <a:cs typeface="Calibri" panose="020F0502020204030204" pitchFamily="34" charset="0"/>
              </a:rPr>
              <a:t>Computer Courses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00" y="2412023"/>
            <a:ext cx="5357699" cy="401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32" y="2412022"/>
            <a:ext cx="5357699" cy="4018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60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2659</TotalTime>
  <Words>901</Words>
  <Application>Microsoft Office PowerPoint</Application>
  <PresentationFormat>Custom</PresentationFormat>
  <Paragraphs>185</Paragraphs>
  <Slides>48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Algerian</vt:lpstr>
      <vt:lpstr>Arial</vt:lpstr>
      <vt:lpstr>Britannic Bold</vt:lpstr>
      <vt:lpstr>Calibri</vt:lpstr>
      <vt:lpstr>Cambria</vt:lpstr>
      <vt:lpstr>Cooper Black</vt:lpstr>
      <vt:lpstr>Trebuchet MS</vt:lpstr>
      <vt:lpstr>Wingdings</vt:lpstr>
      <vt:lpstr>Wingdings 3</vt:lpstr>
      <vt:lpstr>Facet</vt:lpstr>
      <vt:lpstr>  </vt:lpstr>
      <vt:lpstr>Company MISSION</vt:lpstr>
      <vt:lpstr>Priorities in Odisha</vt:lpstr>
      <vt:lpstr>PowerPoint Presentation</vt:lpstr>
      <vt:lpstr>Introduction </vt:lpstr>
      <vt:lpstr>Life Skills and  Vocational Training</vt:lpstr>
      <vt:lpstr>Classes &amp; Workshops</vt:lpstr>
      <vt:lpstr>Computer Courses</vt:lpstr>
      <vt:lpstr>Computer Courses</vt:lpstr>
      <vt:lpstr>Tailoring</vt:lpstr>
      <vt:lpstr>Tailoring</vt:lpstr>
      <vt:lpstr>First Aid &amp; CPR Ayurveda</vt:lpstr>
      <vt:lpstr>Home Nursing Bedside Assistants</vt:lpstr>
      <vt:lpstr>Arts &amp; Culture</vt:lpstr>
      <vt:lpstr>W.I.S.H. Shop Small Business</vt:lpstr>
      <vt:lpstr>Life Skills Spoken English </vt:lpstr>
      <vt:lpstr>Life Skills Cooking</vt:lpstr>
      <vt:lpstr>Life Skills Yoga</vt:lpstr>
      <vt:lpstr>Workshops Women’s Social Issues </vt:lpstr>
      <vt:lpstr>Internships </vt:lpstr>
      <vt:lpstr>PowerPoint Presentation</vt:lpstr>
      <vt:lpstr>Special Events </vt:lpstr>
      <vt:lpstr>Foundation Day &amp;  Field Trips</vt:lpstr>
      <vt:lpstr> Pujas &amp; Festivals</vt:lpstr>
      <vt:lpstr> Guest Speakers Doctors, Psychologists, Lawyers</vt:lpstr>
      <vt:lpstr>In residence</vt:lpstr>
      <vt:lpstr>Welcome to  Grassroots India!</vt:lpstr>
      <vt:lpstr>Five Dormitory Rooms plus Residential Staff Quarters</vt:lpstr>
      <vt:lpstr>Five Dormitory Rooms &amp; Residential Staff Quarters</vt:lpstr>
      <vt:lpstr>Five Shared Bathrooms</vt:lpstr>
      <vt:lpstr>Kitchen &amp; Dining</vt:lpstr>
      <vt:lpstr>Office Staff</vt:lpstr>
      <vt:lpstr>Rooftops &amp; Gardens</vt:lpstr>
      <vt:lpstr>Education scholarships</vt:lpstr>
      <vt:lpstr>Education  Scholarships</vt:lpstr>
      <vt:lpstr>Social services</vt:lpstr>
      <vt:lpstr>Legal Aid Women’s Rights &amp; Family Counseling</vt:lpstr>
      <vt:lpstr>Village Outreach</vt:lpstr>
      <vt:lpstr>College Programs</vt:lpstr>
      <vt:lpstr>W.I.S.H. Village Change Agents</vt:lpstr>
      <vt:lpstr>Mental Health Services</vt:lpstr>
      <vt:lpstr>Upahar </vt:lpstr>
      <vt:lpstr>Medical Aid &amp; Patient Services</vt:lpstr>
      <vt:lpstr>PowerPoint Presentation</vt:lpstr>
      <vt:lpstr>Emergency Relief</vt:lpstr>
      <vt:lpstr>Job Placement &amp; Group Housing</vt:lpstr>
      <vt:lpstr>Plot No. 1427 CDA-10, Cuttack 0671-2309577 / 9668100520 office@grassrootsindia.org www.grassrootsindia.org</vt:lpstr>
      <vt:lpstr>Plot No. 1427 CDA-10, Cuttack 0671-2309577 / 9668100520 office@grassrootsindia.org www.grassrootsindia.org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Grassroots India</dc:title>
  <dc:creator>Sagarika</dc:creator>
  <cp:lastModifiedBy>User</cp:lastModifiedBy>
  <cp:revision>301</cp:revision>
  <cp:lastPrinted>2025-01-13T12:59:18Z</cp:lastPrinted>
  <dcterms:created xsi:type="dcterms:W3CDTF">2022-03-10T12:52:50Z</dcterms:created>
  <dcterms:modified xsi:type="dcterms:W3CDTF">2025-02-24T11:50:47Z</dcterms:modified>
</cp:coreProperties>
</file>